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58" r:id="rId3"/>
    <p:sldId id="324" r:id="rId4"/>
    <p:sldId id="323" r:id="rId5"/>
    <p:sldId id="326" r:id="rId6"/>
    <p:sldId id="327" r:id="rId7"/>
    <p:sldId id="328" r:id="rId8"/>
    <p:sldId id="329" r:id="rId9"/>
    <p:sldId id="316" r:id="rId10"/>
    <p:sldId id="317" r:id="rId11"/>
    <p:sldId id="318" r:id="rId12"/>
    <p:sldId id="320" r:id="rId13"/>
    <p:sldId id="291" r:id="rId14"/>
    <p:sldId id="292" r:id="rId15"/>
    <p:sldId id="293" r:id="rId16"/>
    <p:sldId id="294" r:id="rId17"/>
    <p:sldId id="321" r:id="rId18"/>
    <p:sldId id="322" r:id="rId19"/>
    <p:sldId id="295" r:id="rId20"/>
    <p:sldId id="296" r:id="rId21"/>
    <p:sldId id="297" r:id="rId22"/>
    <p:sldId id="298" r:id="rId23"/>
    <p:sldId id="310" r:id="rId24"/>
    <p:sldId id="315" r:id="rId25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14026EC-65FF-4437-9DD7-057DDDEFE1A6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58D0FF97-B06E-4F20-87A5-C433F8F52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4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FF97-B06E-4F20-87A5-C433F8F5254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1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FF97-B06E-4F20-87A5-C433F8F5254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7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1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0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01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8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8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D79D-EF4E-426E-B4F0-7095597DB301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90B7-995B-4966-92C1-EBF3C901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0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06" y="620688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CH5715</a:t>
            </a:r>
            <a:br>
              <a:rPr lang="en-GB" b="1" dirty="0">
                <a:solidFill>
                  <a:schemeClr val="accent3"/>
                </a:solidFill>
              </a:rPr>
            </a:br>
            <a:r>
              <a:rPr lang="en-GB" b="1" dirty="0">
                <a:solidFill>
                  <a:schemeClr val="accent3"/>
                </a:solidFill>
              </a:rPr>
              <a:t>Energy Conversion and Storage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50" y="5517231"/>
            <a:ext cx="8352928" cy="1181503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solidFill>
                  <a:srgbClr val="00B050"/>
                </a:solidFill>
              </a:rPr>
              <a:t>http://jtsigroup.wp.st-andrews.ac.uk/ch5715-energy-conversion-and-storage/</a:t>
            </a:r>
            <a:endParaRPr lang="en-US" altLang="en-US" sz="2800" dirty="0"/>
          </a:p>
          <a:p>
            <a:endParaRPr lang="en-GB" sz="28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1" y="2507735"/>
            <a:ext cx="63896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4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university of st andre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503988"/>
            <a:ext cx="1295400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0" y="16764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Why do we care about diffusion/ concentration/ utilization - “losses” at the anode?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895600"/>
            <a:ext cx="8077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Even though they are mostly small, they are </a:t>
            </a:r>
            <a:r>
              <a:rPr lang="en-US" altLang="en-US" sz="27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losses</a:t>
            </a:r>
            <a:r>
              <a:rPr lang="en-US" altLang="en-US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5052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These losses are suspected to increase when using CH</a:t>
            </a:r>
            <a:r>
              <a:rPr lang="en-US" altLang="en-US" sz="2700" baseline="-25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1402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Vital in the anode supported FC design!</a:t>
            </a:r>
          </a:p>
        </p:txBody>
      </p:sp>
    </p:spTree>
    <p:extLst>
      <p:ext uri="{BB962C8B-B14F-4D97-AF65-F5344CB8AC3E}">
        <p14:creationId xmlns:p14="http://schemas.microsoft.com/office/powerpoint/2010/main" val="42608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university of st andre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914400"/>
            <a:ext cx="1371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Patrick Muhl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03988"/>
            <a:ext cx="1295400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</p:txBody>
      </p:sp>
      <p:pic>
        <p:nvPicPr>
          <p:cNvPr id="15366" name="Picture 6" descr="r_parts_lande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883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1">
              <a:lumMod val="75000"/>
              <a:lumOff val="2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r_parts_landes EIS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0670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_parts_landes EIS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960563"/>
            <a:ext cx="36385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19600" y="1990725"/>
            <a:ext cx="400050" cy="185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800" y="2143125"/>
            <a:ext cx="352425" cy="216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28975" y="2286000"/>
            <a:ext cx="352425" cy="216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171825" y="299085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52775" y="2609850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</a:t>
            </a:r>
            <a:r>
              <a:rPr lang="en-US" altLang="en-US" baseline="-25000">
                <a:latin typeface="Calibri" pitchFamily="34" charset="0"/>
              </a:rPr>
              <a:t>s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3657600" y="2990850"/>
            <a:ext cx="4953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38550" y="2628900"/>
            <a:ext cx="54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</a:t>
            </a:r>
            <a:r>
              <a:rPr lang="en-US" altLang="en-US" baseline="-25000">
                <a:latin typeface="Calibri" pitchFamily="34" charset="0"/>
              </a:rPr>
              <a:t>p1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4171950" y="2990850"/>
            <a:ext cx="15525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38675" y="2638425"/>
            <a:ext cx="54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</a:t>
            </a:r>
            <a:r>
              <a:rPr lang="en-US" altLang="en-US" baseline="-25000">
                <a:latin typeface="Calibri" pitchFamily="34" charset="0"/>
              </a:rPr>
              <a:t>p2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3171825" y="2486025"/>
            <a:ext cx="2552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48125" y="2105025"/>
            <a:ext cx="74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</a:t>
            </a:r>
            <a:r>
              <a:rPr lang="en-US" altLang="en-US" baseline="-25000">
                <a:latin typeface="Calibri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6909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8958 0.0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95600" y="1676400"/>
            <a:ext cx="1905000" cy="4419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8222" name="Object 30"/>
          <p:cNvGraphicFramePr>
            <a:graphicFrameLocks noChangeAspect="1"/>
          </p:cNvGraphicFramePr>
          <p:nvPr/>
        </p:nvGraphicFramePr>
        <p:xfrm>
          <a:off x="3581400" y="4419600"/>
          <a:ext cx="9112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19600"/>
                        <a:ext cx="91122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50"/>
          <p:cNvSpPr txBox="1">
            <a:spLocks noChangeArrowheads="1"/>
          </p:cNvSpPr>
          <p:nvPr/>
        </p:nvSpPr>
        <p:spPr bwMode="auto">
          <a:xfrm>
            <a:off x="3505200" y="1295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t</a:t>
            </a:r>
            <a:r>
              <a:rPr lang="en-US" altLang="en-US" baseline="-25000">
                <a:latin typeface="Calibri" pitchFamily="34" charset="0"/>
              </a:rPr>
              <a:t>acc</a:t>
            </a:r>
            <a:r>
              <a:rPr lang="en-US" altLang="en-US">
                <a:latin typeface="Calibri" pitchFamily="34" charset="0"/>
              </a:rPr>
              <a:t> &gt;&gt; t</a:t>
            </a:r>
            <a:r>
              <a:rPr lang="en-US" altLang="en-US" baseline="-25000">
                <a:latin typeface="Calibri" pitchFamily="34" charset="0"/>
              </a:rPr>
              <a:t>anode</a:t>
            </a:r>
            <a:r>
              <a:rPr lang="en-US" altLang="en-US">
                <a:latin typeface="Calibri" pitchFamily="34" charset="0"/>
              </a:rPr>
              <a:t> , t</a:t>
            </a:r>
            <a:r>
              <a:rPr lang="en-US" altLang="en-US" baseline="-25000">
                <a:latin typeface="Calibri" pitchFamily="34" charset="0"/>
              </a:rPr>
              <a:t>electrolyte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1029" name="Picture 1" descr="university of st andrew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914400"/>
            <a:ext cx="1371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Patrick Muhl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03988"/>
            <a:ext cx="1295400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1676400"/>
            <a:ext cx="381000" cy="441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676400"/>
            <a:ext cx="381000" cy="441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81200" y="5029200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fuel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81200" y="2438400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3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3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Freeform 17"/>
          <p:cNvSpPr/>
          <p:nvPr/>
        </p:nvSpPr>
        <p:spPr>
          <a:xfrm>
            <a:off x="2884488" y="4697413"/>
            <a:ext cx="1927225" cy="957262"/>
          </a:xfrm>
          <a:custGeom>
            <a:avLst/>
            <a:gdLst>
              <a:gd name="connsiteX0" fmla="*/ 0 w 1926454"/>
              <a:gd name="connsiteY0" fmla="*/ 726744 h 957564"/>
              <a:gd name="connsiteX1" fmla="*/ 88776 w 1926454"/>
              <a:gd name="connsiteY1" fmla="*/ 717867 h 957564"/>
              <a:gd name="connsiteX2" fmla="*/ 150920 w 1926454"/>
              <a:gd name="connsiteY2" fmla="*/ 735622 h 957564"/>
              <a:gd name="connsiteX3" fmla="*/ 239697 w 1926454"/>
              <a:gd name="connsiteY3" fmla="*/ 806643 h 957564"/>
              <a:gd name="connsiteX4" fmla="*/ 248574 w 1926454"/>
              <a:gd name="connsiteY4" fmla="*/ 859909 h 957564"/>
              <a:gd name="connsiteX5" fmla="*/ 319596 w 1926454"/>
              <a:gd name="connsiteY5" fmla="*/ 886542 h 957564"/>
              <a:gd name="connsiteX6" fmla="*/ 328474 w 1926454"/>
              <a:gd name="connsiteY6" fmla="*/ 913175 h 957564"/>
              <a:gd name="connsiteX7" fmla="*/ 390617 w 1926454"/>
              <a:gd name="connsiteY7" fmla="*/ 922053 h 957564"/>
              <a:gd name="connsiteX8" fmla="*/ 488272 w 1926454"/>
              <a:gd name="connsiteY8" fmla="*/ 957564 h 957564"/>
              <a:gd name="connsiteX9" fmla="*/ 514905 w 1926454"/>
              <a:gd name="connsiteY9" fmla="*/ 948686 h 957564"/>
              <a:gd name="connsiteX10" fmla="*/ 532660 w 1926454"/>
              <a:gd name="connsiteY10" fmla="*/ 922053 h 957564"/>
              <a:gd name="connsiteX11" fmla="*/ 701336 w 1926454"/>
              <a:gd name="connsiteY11" fmla="*/ 913175 h 957564"/>
              <a:gd name="connsiteX12" fmla="*/ 763479 w 1926454"/>
              <a:gd name="connsiteY12" fmla="*/ 904298 h 957564"/>
              <a:gd name="connsiteX13" fmla="*/ 772357 w 1926454"/>
              <a:gd name="connsiteY13" fmla="*/ 877665 h 957564"/>
              <a:gd name="connsiteX14" fmla="*/ 754602 w 1926454"/>
              <a:gd name="connsiteY14" fmla="*/ 797766 h 957564"/>
              <a:gd name="connsiteX15" fmla="*/ 781235 w 1926454"/>
              <a:gd name="connsiteY15" fmla="*/ 753377 h 957564"/>
              <a:gd name="connsiteX16" fmla="*/ 790112 w 1926454"/>
              <a:gd name="connsiteY16" fmla="*/ 726744 h 957564"/>
              <a:gd name="connsiteX17" fmla="*/ 825623 w 1926454"/>
              <a:gd name="connsiteY17" fmla="*/ 682356 h 957564"/>
              <a:gd name="connsiteX18" fmla="*/ 843378 w 1926454"/>
              <a:gd name="connsiteY18" fmla="*/ 611335 h 957564"/>
              <a:gd name="connsiteX19" fmla="*/ 852256 w 1926454"/>
              <a:gd name="connsiteY19" fmla="*/ 584702 h 957564"/>
              <a:gd name="connsiteX20" fmla="*/ 941033 w 1926454"/>
              <a:gd name="connsiteY20" fmla="*/ 575824 h 957564"/>
              <a:gd name="connsiteX21" fmla="*/ 958788 w 1926454"/>
              <a:gd name="connsiteY21" fmla="*/ 549191 h 957564"/>
              <a:gd name="connsiteX22" fmla="*/ 1109708 w 1926454"/>
              <a:gd name="connsiteY22" fmla="*/ 540313 h 957564"/>
              <a:gd name="connsiteX23" fmla="*/ 1233996 w 1926454"/>
              <a:gd name="connsiteY23" fmla="*/ 540313 h 957564"/>
              <a:gd name="connsiteX24" fmla="*/ 1242874 w 1926454"/>
              <a:gd name="connsiteY24" fmla="*/ 504803 h 957564"/>
              <a:gd name="connsiteX25" fmla="*/ 1305017 w 1926454"/>
              <a:gd name="connsiteY25" fmla="*/ 478170 h 957564"/>
              <a:gd name="connsiteX26" fmla="*/ 1322773 w 1926454"/>
              <a:gd name="connsiteY26" fmla="*/ 460414 h 957564"/>
              <a:gd name="connsiteX27" fmla="*/ 1340528 w 1926454"/>
              <a:gd name="connsiteY27" fmla="*/ 478170 h 957564"/>
              <a:gd name="connsiteX28" fmla="*/ 1367161 w 1926454"/>
              <a:gd name="connsiteY28" fmla="*/ 495925 h 957564"/>
              <a:gd name="connsiteX29" fmla="*/ 1526959 w 1926454"/>
              <a:gd name="connsiteY29" fmla="*/ 487047 h 957564"/>
              <a:gd name="connsiteX30" fmla="*/ 1544714 w 1926454"/>
              <a:gd name="connsiteY30" fmla="*/ 433781 h 957564"/>
              <a:gd name="connsiteX31" fmla="*/ 1580225 w 1926454"/>
              <a:gd name="connsiteY31" fmla="*/ 371638 h 957564"/>
              <a:gd name="connsiteX32" fmla="*/ 1606858 w 1926454"/>
              <a:gd name="connsiteY32" fmla="*/ 353882 h 957564"/>
              <a:gd name="connsiteX33" fmla="*/ 1633491 w 1926454"/>
              <a:gd name="connsiteY33" fmla="*/ 345005 h 957564"/>
              <a:gd name="connsiteX34" fmla="*/ 1669002 w 1926454"/>
              <a:gd name="connsiteY34" fmla="*/ 300616 h 957564"/>
              <a:gd name="connsiteX35" fmla="*/ 1704512 w 1926454"/>
              <a:gd name="connsiteY35" fmla="*/ 282861 h 957564"/>
              <a:gd name="connsiteX36" fmla="*/ 1757778 w 1926454"/>
              <a:gd name="connsiteY36" fmla="*/ 265105 h 957564"/>
              <a:gd name="connsiteX37" fmla="*/ 1766656 w 1926454"/>
              <a:gd name="connsiteY37" fmla="*/ 238472 h 957564"/>
              <a:gd name="connsiteX38" fmla="*/ 1775534 w 1926454"/>
              <a:gd name="connsiteY38" fmla="*/ 114185 h 957564"/>
              <a:gd name="connsiteX39" fmla="*/ 1819922 w 1926454"/>
              <a:gd name="connsiteY39" fmla="*/ 105307 h 957564"/>
              <a:gd name="connsiteX40" fmla="*/ 1837677 w 1926454"/>
              <a:gd name="connsiteY40" fmla="*/ 34286 h 957564"/>
              <a:gd name="connsiteX41" fmla="*/ 1846555 w 1926454"/>
              <a:gd name="connsiteY41" fmla="*/ 7653 h 957564"/>
              <a:gd name="connsiteX42" fmla="*/ 1926454 w 1926454"/>
              <a:gd name="connsiteY42" fmla="*/ 7653 h 95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26454" h="957564">
                <a:moveTo>
                  <a:pt x="0" y="726744"/>
                </a:moveTo>
                <a:cubicBezTo>
                  <a:pt x="29592" y="723785"/>
                  <a:pt x="59036" y="717867"/>
                  <a:pt x="88776" y="717867"/>
                </a:cubicBezTo>
                <a:cubicBezTo>
                  <a:pt x="99927" y="717867"/>
                  <a:pt x="138358" y="731434"/>
                  <a:pt x="150920" y="735622"/>
                </a:cubicBezTo>
                <a:cubicBezTo>
                  <a:pt x="170938" y="875744"/>
                  <a:pt x="129588" y="729567"/>
                  <a:pt x="239697" y="806643"/>
                </a:cubicBezTo>
                <a:cubicBezTo>
                  <a:pt x="254443" y="816965"/>
                  <a:pt x="240524" y="843809"/>
                  <a:pt x="248574" y="859909"/>
                </a:cubicBezTo>
                <a:cubicBezTo>
                  <a:pt x="258734" y="880230"/>
                  <a:pt x="305796" y="883782"/>
                  <a:pt x="319596" y="886542"/>
                </a:cubicBezTo>
                <a:cubicBezTo>
                  <a:pt x="322555" y="895420"/>
                  <a:pt x="320104" y="908990"/>
                  <a:pt x="328474" y="913175"/>
                </a:cubicBezTo>
                <a:cubicBezTo>
                  <a:pt x="347190" y="922533"/>
                  <a:pt x="370228" y="917348"/>
                  <a:pt x="390617" y="922053"/>
                </a:cubicBezTo>
                <a:cubicBezTo>
                  <a:pt x="417561" y="928271"/>
                  <a:pt x="461792" y="946972"/>
                  <a:pt x="488272" y="957564"/>
                </a:cubicBezTo>
                <a:cubicBezTo>
                  <a:pt x="497150" y="954605"/>
                  <a:pt x="507598" y="954532"/>
                  <a:pt x="514905" y="948686"/>
                </a:cubicBezTo>
                <a:cubicBezTo>
                  <a:pt x="523236" y="942021"/>
                  <a:pt x="522179" y="924049"/>
                  <a:pt x="532660" y="922053"/>
                </a:cubicBezTo>
                <a:cubicBezTo>
                  <a:pt x="587969" y="911518"/>
                  <a:pt x="645111" y="916134"/>
                  <a:pt x="701336" y="913175"/>
                </a:cubicBezTo>
                <a:cubicBezTo>
                  <a:pt x="722050" y="910216"/>
                  <a:pt x="744763" y="913656"/>
                  <a:pt x="763479" y="904298"/>
                </a:cubicBezTo>
                <a:cubicBezTo>
                  <a:pt x="771849" y="900113"/>
                  <a:pt x="772357" y="887023"/>
                  <a:pt x="772357" y="877665"/>
                </a:cubicBezTo>
                <a:cubicBezTo>
                  <a:pt x="772357" y="846420"/>
                  <a:pt x="763756" y="825229"/>
                  <a:pt x="754602" y="797766"/>
                </a:cubicBezTo>
                <a:cubicBezTo>
                  <a:pt x="779748" y="722321"/>
                  <a:pt x="744677" y="814308"/>
                  <a:pt x="781235" y="753377"/>
                </a:cubicBezTo>
                <a:cubicBezTo>
                  <a:pt x="786050" y="745353"/>
                  <a:pt x="785297" y="734768"/>
                  <a:pt x="790112" y="726744"/>
                </a:cubicBezTo>
                <a:cubicBezTo>
                  <a:pt x="839662" y="644161"/>
                  <a:pt x="772313" y="788975"/>
                  <a:pt x="825623" y="682356"/>
                </a:cubicBezTo>
                <a:cubicBezTo>
                  <a:pt x="835771" y="662059"/>
                  <a:pt x="838312" y="631601"/>
                  <a:pt x="843378" y="611335"/>
                </a:cubicBezTo>
                <a:cubicBezTo>
                  <a:pt x="845648" y="602256"/>
                  <a:pt x="843461" y="587900"/>
                  <a:pt x="852256" y="584702"/>
                </a:cubicBezTo>
                <a:cubicBezTo>
                  <a:pt x="880205" y="574539"/>
                  <a:pt x="911441" y="578783"/>
                  <a:pt x="941033" y="575824"/>
                </a:cubicBezTo>
                <a:cubicBezTo>
                  <a:pt x="946951" y="566946"/>
                  <a:pt x="951243" y="556736"/>
                  <a:pt x="958788" y="549191"/>
                </a:cubicBezTo>
                <a:cubicBezTo>
                  <a:pt x="1000942" y="507037"/>
                  <a:pt x="1048891" y="535969"/>
                  <a:pt x="1109708" y="540313"/>
                </a:cubicBezTo>
                <a:cubicBezTo>
                  <a:pt x="1154047" y="555093"/>
                  <a:pt x="1173483" y="565526"/>
                  <a:pt x="1233996" y="540313"/>
                </a:cubicBezTo>
                <a:cubicBezTo>
                  <a:pt x="1245258" y="535620"/>
                  <a:pt x="1237418" y="515716"/>
                  <a:pt x="1242874" y="504803"/>
                </a:cubicBezTo>
                <a:cubicBezTo>
                  <a:pt x="1255508" y="479535"/>
                  <a:pt x="1280887" y="482996"/>
                  <a:pt x="1305017" y="478170"/>
                </a:cubicBezTo>
                <a:cubicBezTo>
                  <a:pt x="1310936" y="472251"/>
                  <a:pt x="1314403" y="460414"/>
                  <a:pt x="1322773" y="460414"/>
                </a:cubicBezTo>
                <a:cubicBezTo>
                  <a:pt x="1331143" y="460414"/>
                  <a:pt x="1333992" y="472941"/>
                  <a:pt x="1340528" y="478170"/>
                </a:cubicBezTo>
                <a:cubicBezTo>
                  <a:pt x="1348859" y="484835"/>
                  <a:pt x="1358283" y="490007"/>
                  <a:pt x="1367161" y="495925"/>
                </a:cubicBezTo>
                <a:cubicBezTo>
                  <a:pt x="1420427" y="492966"/>
                  <a:pt x="1476606" y="504671"/>
                  <a:pt x="1526959" y="487047"/>
                </a:cubicBezTo>
                <a:cubicBezTo>
                  <a:pt x="1544624" y="480864"/>
                  <a:pt x="1541637" y="452242"/>
                  <a:pt x="1544714" y="433781"/>
                </a:cubicBezTo>
                <a:cubicBezTo>
                  <a:pt x="1555130" y="371285"/>
                  <a:pt x="1536515" y="386207"/>
                  <a:pt x="1580225" y="371638"/>
                </a:cubicBezTo>
                <a:cubicBezTo>
                  <a:pt x="1589103" y="365719"/>
                  <a:pt x="1597315" y="358654"/>
                  <a:pt x="1606858" y="353882"/>
                </a:cubicBezTo>
                <a:cubicBezTo>
                  <a:pt x="1615228" y="349697"/>
                  <a:pt x="1625467" y="349820"/>
                  <a:pt x="1633491" y="345005"/>
                </a:cubicBezTo>
                <a:cubicBezTo>
                  <a:pt x="1665614" y="325731"/>
                  <a:pt x="1637904" y="326531"/>
                  <a:pt x="1669002" y="300616"/>
                </a:cubicBezTo>
                <a:cubicBezTo>
                  <a:pt x="1679169" y="292144"/>
                  <a:pt x="1692225" y="287776"/>
                  <a:pt x="1704512" y="282861"/>
                </a:cubicBezTo>
                <a:cubicBezTo>
                  <a:pt x="1721889" y="275910"/>
                  <a:pt x="1757778" y="265105"/>
                  <a:pt x="1757778" y="265105"/>
                </a:cubicBezTo>
                <a:cubicBezTo>
                  <a:pt x="1760737" y="256227"/>
                  <a:pt x="1765563" y="247766"/>
                  <a:pt x="1766656" y="238472"/>
                </a:cubicBezTo>
                <a:cubicBezTo>
                  <a:pt x="1771509" y="197222"/>
                  <a:pt x="1760108" y="152749"/>
                  <a:pt x="1775534" y="114185"/>
                </a:cubicBezTo>
                <a:cubicBezTo>
                  <a:pt x="1781138" y="100175"/>
                  <a:pt x="1805126" y="108266"/>
                  <a:pt x="1819922" y="105307"/>
                </a:cubicBezTo>
                <a:cubicBezTo>
                  <a:pt x="1840216" y="44427"/>
                  <a:pt x="1816252" y="119989"/>
                  <a:pt x="1837677" y="34286"/>
                </a:cubicBezTo>
                <a:cubicBezTo>
                  <a:pt x="1839947" y="25207"/>
                  <a:pt x="1837592" y="10342"/>
                  <a:pt x="1846555" y="7653"/>
                </a:cubicBezTo>
                <a:cubicBezTo>
                  <a:pt x="1872065" y="0"/>
                  <a:pt x="1899821" y="7653"/>
                  <a:pt x="1926454" y="765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 rot="10800000">
            <a:off x="2895600" y="1785938"/>
            <a:ext cx="1927225" cy="957262"/>
          </a:xfrm>
          <a:custGeom>
            <a:avLst/>
            <a:gdLst>
              <a:gd name="connsiteX0" fmla="*/ 0 w 1926454"/>
              <a:gd name="connsiteY0" fmla="*/ 726744 h 957564"/>
              <a:gd name="connsiteX1" fmla="*/ 88776 w 1926454"/>
              <a:gd name="connsiteY1" fmla="*/ 717867 h 957564"/>
              <a:gd name="connsiteX2" fmla="*/ 150920 w 1926454"/>
              <a:gd name="connsiteY2" fmla="*/ 735622 h 957564"/>
              <a:gd name="connsiteX3" fmla="*/ 239697 w 1926454"/>
              <a:gd name="connsiteY3" fmla="*/ 806643 h 957564"/>
              <a:gd name="connsiteX4" fmla="*/ 248574 w 1926454"/>
              <a:gd name="connsiteY4" fmla="*/ 859909 h 957564"/>
              <a:gd name="connsiteX5" fmla="*/ 319596 w 1926454"/>
              <a:gd name="connsiteY5" fmla="*/ 886542 h 957564"/>
              <a:gd name="connsiteX6" fmla="*/ 328474 w 1926454"/>
              <a:gd name="connsiteY6" fmla="*/ 913175 h 957564"/>
              <a:gd name="connsiteX7" fmla="*/ 390617 w 1926454"/>
              <a:gd name="connsiteY7" fmla="*/ 922053 h 957564"/>
              <a:gd name="connsiteX8" fmla="*/ 488272 w 1926454"/>
              <a:gd name="connsiteY8" fmla="*/ 957564 h 957564"/>
              <a:gd name="connsiteX9" fmla="*/ 514905 w 1926454"/>
              <a:gd name="connsiteY9" fmla="*/ 948686 h 957564"/>
              <a:gd name="connsiteX10" fmla="*/ 532660 w 1926454"/>
              <a:gd name="connsiteY10" fmla="*/ 922053 h 957564"/>
              <a:gd name="connsiteX11" fmla="*/ 701336 w 1926454"/>
              <a:gd name="connsiteY11" fmla="*/ 913175 h 957564"/>
              <a:gd name="connsiteX12" fmla="*/ 763479 w 1926454"/>
              <a:gd name="connsiteY12" fmla="*/ 904298 h 957564"/>
              <a:gd name="connsiteX13" fmla="*/ 772357 w 1926454"/>
              <a:gd name="connsiteY13" fmla="*/ 877665 h 957564"/>
              <a:gd name="connsiteX14" fmla="*/ 754602 w 1926454"/>
              <a:gd name="connsiteY14" fmla="*/ 797766 h 957564"/>
              <a:gd name="connsiteX15" fmla="*/ 781235 w 1926454"/>
              <a:gd name="connsiteY15" fmla="*/ 753377 h 957564"/>
              <a:gd name="connsiteX16" fmla="*/ 790112 w 1926454"/>
              <a:gd name="connsiteY16" fmla="*/ 726744 h 957564"/>
              <a:gd name="connsiteX17" fmla="*/ 825623 w 1926454"/>
              <a:gd name="connsiteY17" fmla="*/ 682356 h 957564"/>
              <a:gd name="connsiteX18" fmla="*/ 843378 w 1926454"/>
              <a:gd name="connsiteY18" fmla="*/ 611335 h 957564"/>
              <a:gd name="connsiteX19" fmla="*/ 852256 w 1926454"/>
              <a:gd name="connsiteY19" fmla="*/ 584702 h 957564"/>
              <a:gd name="connsiteX20" fmla="*/ 941033 w 1926454"/>
              <a:gd name="connsiteY20" fmla="*/ 575824 h 957564"/>
              <a:gd name="connsiteX21" fmla="*/ 958788 w 1926454"/>
              <a:gd name="connsiteY21" fmla="*/ 549191 h 957564"/>
              <a:gd name="connsiteX22" fmla="*/ 1109708 w 1926454"/>
              <a:gd name="connsiteY22" fmla="*/ 540313 h 957564"/>
              <a:gd name="connsiteX23" fmla="*/ 1233996 w 1926454"/>
              <a:gd name="connsiteY23" fmla="*/ 540313 h 957564"/>
              <a:gd name="connsiteX24" fmla="*/ 1242874 w 1926454"/>
              <a:gd name="connsiteY24" fmla="*/ 504803 h 957564"/>
              <a:gd name="connsiteX25" fmla="*/ 1305017 w 1926454"/>
              <a:gd name="connsiteY25" fmla="*/ 478170 h 957564"/>
              <a:gd name="connsiteX26" fmla="*/ 1322773 w 1926454"/>
              <a:gd name="connsiteY26" fmla="*/ 460414 h 957564"/>
              <a:gd name="connsiteX27" fmla="*/ 1340528 w 1926454"/>
              <a:gd name="connsiteY27" fmla="*/ 478170 h 957564"/>
              <a:gd name="connsiteX28" fmla="*/ 1367161 w 1926454"/>
              <a:gd name="connsiteY28" fmla="*/ 495925 h 957564"/>
              <a:gd name="connsiteX29" fmla="*/ 1526959 w 1926454"/>
              <a:gd name="connsiteY29" fmla="*/ 487047 h 957564"/>
              <a:gd name="connsiteX30" fmla="*/ 1544714 w 1926454"/>
              <a:gd name="connsiteY30" fmla="*/ 433781 h 957564"/>
              <a:gd name="connsiteX31" fmla="*/ 1580225 w 1926454"/>
              <a:gd name="connsiteY31" fmla="*/ 371638 h 957564"/>
              <a:gd name="connsiteX32" fmla="*/ 1606858 w 1926454"/>
              <a:gd name="connsiteY32" fmla="*/ 353882 h 957564"/>
              <a:gd name="connsiteX33" fmla="*/ 1633491 w 1926454"/>
              <a:gd name="connsiteY33" fmla="*/ 345005 h 957564"/>
              <a:gd name="connsiteX34" fmla="*/ 1669002 w 1926454"/>
              <a:gd name="connsiteY34" fmla="*/ 300616 h 957564"/>
              <a:gd name="connsiteX35" fmla="*/ 1704512 w 1926454"/>
              <a:gd name="connsiteY35" fmla="*/ 282861 h 957564"/>
              <a:gd name="connsiteX36" fmla="*/ 1757778 w 1926454"/>
              <a:gd name="connsiteY36" fmla="*/ 265105 h 957564"/>
              <a:gd name="connsiteX37" fmla="*/ 1766656 w 1926454"/>
              <a:gd name="connsiteY37" fmla="*/ 238472 h 957564"/>
              <a:gd name="connsiteX38" fmla="*/ 1775534 w 1926454"/>
              <a:gd name="connsiteY38" fmla="*/ 114185 h 957564"/>
              <a:gd name="connsiteX39" fmla="*/ 1819922 w 1926454"/>
              <a:gd name="connsiteY39" fmla="*/ 105307 h 957564"/>
              <a:gd name="connsiteX40" fmla="*/ 1837677 w 1926454"/>
              <a:gd name="connsiteY40" fmla="*/ 34286 h 957564"/>
              <a:gd name="connsiteX41" fmla="*/ 1846555 w 1926454"/>
              <a:gd name="connsiteY41" fmla="*/ 7653 h 957564"/>
              <a:gd name="connsiteX42" fmla="*/ 1926454 w 1926454"/>
              <a:gd name="connsiteY42" fmla="*/ 7653 h 95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26454" h="957564">
                <a:moveTo>
                  <a:pt x="0" y="726744"/>
                </a:moveTo>
                <a:cubicBezTo>
                  <a:pt x="29592" y="723785"/>
                  <a:pt x="59036" y="717867"/>
                  <a:pt x="88776" y="717867"/>
                </a:cubicBezTo>
                <a:cubicBezTo>
                  <a:pt x="99927" y="717867"/>
                  <a:pt x="138358" y="731434"/>
                  <a:pt x="150920" y="735622"/>
                </a:cubicBezTo>
                <a:cubicBezTo>
                  <a:pt x="170938" y="875744"/>
                  <a:pt x="129588" y="729567"/>
                  <a:pt x="239697" y="806643"/>
                </a:cubicBezTo>
                <a:cubicBezTo>
                  <a:pt x="254443" y="816965"/>
                  <a:pt x="240524" y="843809"/>
                  <a:pt x="248574" y="859909"/>
                </a:cubicBezTo>
                <a:cubicBezTo>
                  <a:pt x="258734" y="880230"/>
                  <a:pt x="305796" y="883782"/>
                  <a:pt x="319596" y="886542"/>
                </a:cubicBezTo>
                <a:cubicBezTo>
                  <a:pt x="322555" y="895420"/>
                  <a:pt x="320104" y="908990"/>
                  <a:pt x="328474" y="913175"/>
                </a:cubicBezTo>
                <a:cubicBezTo>
                  <a:pt x="347190" y="922533"/>
                  <a:pt x="370228" y="917348"/>
                  <a:pt x="390617" y="922053"/>
                </a:cubicBezTo>
                <a:cubicBezTo>
                  <a:pt x="417561" y="928271"/>
                  <a:pt x="461792" y="946972"/>
                  <a:pt x="488272" y="957564"/>
                </a:cubicBezTo>
                <a:cubicBezTo>
                  <a:pt x="497150" y="954605"/>
                  <a:pt x="507598" y="954532"/>
                  <a:pt x="514905" y="948686"/>
                </a:cubicBezTo>
                <a:cubicBezTo>
                  <a:pt x="523236" y="942021"/>
                  <a:pt x="522179" y="924049"/>
                  <a:pt x="532660" y="922053"/>
                </a:cubicBezTo>
                <a:cubicBezTo>
                  <a:pt x="587969" y="911518"/>
                  <a:pt x="645111" y="916134"/>
                  <a:pt x="701336" y="913175"/>
                </a:cubicBezTo>
                <a:cubicBezTo>
                  <a:pt x="722050" y="910216"/>
                  <a:pt x="744763" y="913656"/>
                  <a:pt x="763479" y="904298"/>
                </a:cubicBezTo>
                <a:cubicBezTo>
                  <a:pt x="771849" y="900113"/>
                  <a:pt x="772357" y="887023"/>
                  <a:pt x="772357" y="877665"/>
                </a:cubicBezTo>
                <a:cubicBezTo>
                  <a:pt x="772357" y="846420"/>
                  <a:pt x="763756" y="825229"/>
                  <a:pt x="754602" y="797766"/>
                </a:cubicBezTo>
                <a:cubicBezTo>
                  <a:pt x="779748" y="722321"/>
                  <a:pt x="744677" y="814308"/>
                  <a:pt x="781235" y="753377"/>
                </a:cubicBezTo>
                <a:cubicBezTo>
                  <a:pt x="786050" y="745353"/>
                  <a:pt x="785297" y="734768"/>
                  <a:pt x="790112" y="726744"/>
                </a:cubicBezTo>
                <a:cubicBezTo>
                  <a:pt x="839662" y="644161"/>
                  <a:pt x="772313" y="788975"/>
                  <a:pt x="825623" y="682356"/>
                </a:cubicBezTo>
                <a:cubicBezTo>
                  <a:pt x="835771" y="662059"/>
                  <a:pt x="838312" y="631601"/>
                  <a:pt x="843378" y="611335"/>
                </a:cubicBezTo>
                <a:cubicBezTo>
                  <a:pt x="845648" y="602256"/>
                  <a:pt x="843461" y="587900"/>
                  <a:pt x="852256" y="584702"/>
                </a:cubicBezTo>
                <a:cubicBezTo>
                  <a:pt x="880205" y="574539"/>
                  <a:pt x="911441" y="578783"/>
                  <a:pt x="941033" y="575824"/>
                </a:cubicBezTo>
                <a:cubicBezTo>
                  <a:pt x="946951" y="566946"/>
                  <a:pt x="951243" y="556736"/>
                  <a:pt x="958788" y="549191"/>
                </a:cubicBezTo>
                <a:cubicBezTo>
                  <a:pt x="1000942" y="507037"/>
                  <a:pt x="1048891" y="535969"/>
                  <a:pt x="1109708" y="540313"/>
                </a:cubicBezTo>
                <a:cubicBezTo>
                  <a:pt x="1154047" y="555093"/>
                  <a:pt x="1173483" y="565526"/>
                  <a:pt x="1233996" y="540313"/>
                </a:cubicBezTo>
                <a:cubicBezTo>
                  <a:pt x="1245258" y="535620"/>
                  <a:pt x="1237418" y="515716"/>
                  <a:pt x="1242874" y="504803"/>
                </a:cubicBezTo>
                <a:cubicBezTo>
                  <a:pt x="1255508" y="479535"/>
                  <a:pt x="1280887" y="482996"/>
                  <a:pt x="1305017" y="478170"/>
                </a:cubicBezTo>
                <a:cubicBezTo>
                  <a:pt x="1310936" y="472251"/>
                  <a:pt x="1314403" y="460414"/>
                  <a:pt x="1322773" y="460414"/>
                </a:cubicBezTo>
                <a:cubicBezTo>
                  <a:pt x="1331143" y="460414"/>
                  <a:pt x="1333992" y="472941"/>
                  <a:pt x="1340528" y="478170"/>
                </a:cubicBezTo>
                <a:cubicBezTo>
                  <a:pt x="1348859" y="484835"/>
                  <a:pt x="1358283" y="490007"/>
                  <a:pt x="1367161" y="495925"/>
                </a:cubicBezTo>
                <a:cubicBezTo>
                  <a:pt x="1420427" y="492966"/>
                  <a:pt x="1476606" y="504671"/>
                  <a:pt x="1526959" y="487047"/>
                </a:cubicBezTo>
                <a:cubicBezTo>
                  <a:pt x="1544624" y="480864"/>
                  <a:pt x="1541637" y="452242"/>
                  <a:pt x="1544714" y="433781"/>
                </a:cubicBezTo>
                <a:cubicBezTo>
                  <a:pt x="1555130" y="371285"/>
                  <a:pt x="1536515" y="386207"/>
                  <a:pt x="1580225" y="371638"/>
                </a:cubicBezTo>
                <a:cubicBezTo>
                  <a:pt x="1589103" y="365719"/>
                  <a:pt x="1597315" y="358654"/>
                  <a:pt x="1606858" y="353882"/>
                </a:cubicBezTo>
                <a:cubicBezTo>
                  <a:pt x="1615228" y="349697"/>
                  <a:pt x="1625467" y="349820"/>
                  <a:pt x="1633491" y="345005"/>
                </a:cubicBezTo>
                <a:cubicBezTo>
                  <a:pt x="1665614" y="325731"/>
                  <a:pt x="1637904" y="326531"/>
                  <a:pt x="1669002" y="300616"/>
                </a:cubicBezTo>
                <a:cubicBezTo>
                  <a:pt x="1679169" y="292144"/>
                  <a:pt x="1692225" y="287776"/>
                  <a:pt x="1704512" y="282861"/>
                </a:cubicBezTo>
                <a:cubicBezTo>
                  <a:pt x="1721889" y="275910"/>
                  <a:pt x="1757778" y="265105"/>
                  <a:pt x="1757778" y="265105"/>
                </a:cubicBezTo>
                <a:cubicBezTo>
                  <a:pt x="1760737" y="256227"/>
                  <a:pt x="1765563" y="247766"/>
                  <a:pt x="1766656" y="238472"/>
                </a:cubicBezTo>
                <a:cubicBezTo>
                  <a:pt x="1771509" y="197222"/>
                  <a:pt x="1760108" y="152749"/>
                  <a:pt x="1775534" y="114185"/>
                </a:cubicBezTo>
                <a:cubicBezTo>
                  <a:pt x="1781138" y="100175"/>
                  <a:pt x="1805126" y="108266"/>
                  <a:pt x="1819922" y="105307"/>
                </a:cubicBezTo>
                <a:cubicBezTo>
                  <a:pt x="1840216" y="44427"/>
                  <a:pt x="1816252" y="119989"/>
                  <a:pt x="1837677" y="34286"/>
                </a:cubicBezTo>
                <a:cubicBezTo>
                  <a:pt x="1839947" y="25207"/>
                  <a:pt x="1837592" y="10342"/>
                  <a:pt x="1846555" y="7653"/>
                </a:cubicBezTo>
                <a:cubicBezTo>
                  <a:pt x="1872065" y="0"/>
                  <a:pt x="1899821" y="7653"/>
                  <a:pt x="1926454" y="765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800600" y="4648200"/>
            <a:ext cx="304800" cy="1222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2590800" y="2667000"/>
            <a:ext cx="3048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181600" y="1981200"/>
            <a:ext cx="1143000" cy="3733800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81800" y="2209800"/>
            <a:ext cx="1752600" cy="3698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Total current </a:t>
            </a:r>
            <a:r>
              <a:rPr lang="en-US" dirty="0">
                <a:latin typeface="Calibri"/>
              </a:rPr>
              <a:t>≠ 0</a:t>
            </a:r>
            <a:endParaRPr lang="en-US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0600" y="1676400"/>
            <a:ext cx="381000" cy="441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7543800" y="2667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934200" y="3163888"/>
            <a:ext cx="1524000" cy="92233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0 (CO, CO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enriched reaction zone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7543800" y="4191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781800" y="4743450"/>
            <a:ext cx="1828800" cy="14763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Competition of 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“getting in”, versus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0 (CO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“getting out”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1">
              <a:lumMod val="75000"/>
              <a:lumOff val="2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6200" y="1371600"/>
            <a:ext cx="2895600" cy="2032000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u="sng">
                <a:latin typeface="Calibri" pitchFamily="34" charset="0"/>
              </a:rPr>
              <a:t>Material properties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Thickness (diffusion length)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Porosity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Tortuosity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Density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Grain size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0" y="3657600"/>
            <a:ext cx="3048000" cy="1200150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u="sng">
                <a:latin typeface="Calibri" pitchFamily="34" charset="0"/>
              </a:rPr>
              <a:t>Gas properties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Diffusion coefficient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Binary or multiple molecules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72200" y="5105400"/>
            <a:ext cx="2895600" cy="1477963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u="sng">
                <a:latin typeface="Calibri" pitchFamily="34" charset="0"/>
              </a:rPr>
              <a:t>Operation setup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Mass flows (i.e. m</a:t>
            </a:r>
            <a:r>
              <a:rPr lang="en-US" altLang="en-US" baseline="-25000">
                <a:latin typeface="Calibri" pitchFamily="34" charset="0"/>
              </a:rPr>
              <a:t>H</a:t>
            </a:r>
            <a:r>
              <a:rPr lang="en-US" altLang="en-US" baseline="-50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Temperature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Calibri" pitchFamily="34" charset="0"/>
              </a:rPr>
              <a:t> Current density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848600" y="5421313"/>
            <a:ext cx="22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30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3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28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Solid Oxide Fuel Cells: Cathode</a:t>
            </a:r>
            <a:br>
              <a:rPr lang="en-GB" b="1" dirty="0"/>
            </a:br>
            <a:r>
              <a:rPr lang="en-GB" b="1" dirty="0"/>
              <a:t>Materials and Interfacial Reactions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6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98072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65"/>
                </a:solidFill>
                <a:latin typeface="TimesNewRoman"/>
              </a:rPr>
              <a:t>Nature of Three Phase </a:t>
            </a:r>
            <a:r>
              <a:rPr lang="en-GB" sz="2800" dirty="0" smtClean="0">
                <a:solidFill>
                  <a:srgbClr val="000065"/>
                </a:solidFill>
                <a:latin typeface="TimesNewRoman"/>
              </a:rPr>
              <a:t>Boundary</a:t>
            </a:r>
            <a:endParaRPr lang="en-GB" sz="2800" dirty="0">
              <a:solidFill>
                <a:srgbClr val="000065"/>
              </a:solidFill>
              <a:latin typeface="TimesNew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3" y="1777999"/>
            <a:ext cx="8290645" cy="47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7" y="476672"/>
            <a:ext cx="7580008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600"/>
            <a:ext cx="7704855" cy="55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2791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Charge transfer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766763"/>
            <a:ext cx="5754687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925"/>
            <a:ext cx="9212812" cy="45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1328"/>
            <a:ext cx="6237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1" y="5957912"/>
            <a:ext cx="38115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3" y="836712"/>
            <a:ext cx="8306609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327" y="1556792"/>
            <a:ext cx="77048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pc="10" dirty="0" smtClean="0">
                <a:solidFill>
                  <a:srgbClr val="000000"/>
                </a:solidFill>
                <a:latin typeface="Calibri" panose="02020603050405020304" pitchFamily="2"/>
              </a:rPr>
              <a:t>Impedance Spectroscopy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>
                <a:solidFill>
                  <a:srgbClr val="888888"/>
                </a:solidFill>
                <a:latin typeface="Calibri" panose="02020603050405020304" pitchFamily="2"/>
              </a:rPr>
              <a:t>Introduction to EIS and process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>
                <a:solidFill>
                  <a:srgbClr val="888888"/>
                </a:solidFill>
                <a:latin typeface="Calibri" panose="02020603050405020304" pitchFamily="2"/>
              </a:rPr>
              <a:t>speciation </a:t>
            </a:r>
            <a:endParaRPr lang="en-GB" sz="3200" dirty="0">
              <a:solidFill>
                <a:srgbClr val="888888"/>
              </a:solidFill>
              <a:latin typeface="Calibri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84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" y="1052737"/>
            <a:ext cx="892893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185863"/>
            <a:ext cx="6224587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0" y="476673"/>
            <a:ext cx="8033823" cy="61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925"/>
            <a:ext cx="9212812" cy="45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1328"/>
            <a:ext cx="6237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1" y="5957912"/>
            <a:ext cx="38115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38023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kHz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2564904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Charge transfer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2072" y="406778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Hz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2540" y="424951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Diffusion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76400" y="1720354"/>
            <a:ext cx="2362200" cy="3505200"/>
          </a:xfrm>
          <a:prstGeom prst="rect">
            <a:avLst/>
          </a:prstGeom>
          <a:solidFill>
            <a:srgbClr val="FF0000">
              <a:alpha val="17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Resume of impedance – process relations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872754"/>
            <a:ext cx="762000" cy="312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872754"/>
            <a:ext cx="228600" cy="3124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872754"/>
            <a:ext cx="533400" cy="3124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438400" y="1339354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CC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857500" y="1110754"/>
            <a:ext cx="10287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Electrode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3048000" y="1567954"/>
            <a:ext cx="381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3467100" y="1453654"/>
            <a:ext cx="3810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006056" y="1497311"/>
            <a:ext cx="560387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2743200" y="4082554"/>
            <a:ext cx="838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743200" y="2710954"/>
            <a:ext cx="838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0" y="2558554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1200" y="3941267"/>
            <a:ext cx="5334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810000" y="894730"/>
            <a:ext cx="126605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Electrolyte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5733256"/>
            <a:ext cx="160018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Mass transport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Warburg types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5661248"/>
            <a:ext cx="162570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chemeClr val="accent2"/>
                  </a:solidFill>
                </a:ln>
              </a:rPr>
              <a:t>Charge transfer</a:t>
            </a:r>
          </a:p>
          <a:p>
            <a:r>
              <a:rPr lang="en-GB" dirty="0" smtClean="0">
                <a:ln>
                  <a:solidFill>
                    <a:schemeClr val="accent2"/>
                  </a:solidFill>
                </a:ln>
              </a:rPr>
              <a:t>Polarisation</a:t>
            </a:r>
          </a:p>
          <a:p>
            <a:r>
              <a:rPr lang="en-GB" dirty="0" smtClean="0">
                <a:ln>
                  <a:solidFill>
                    <a:schemeClr val="accent2"/>
                  </a:solidFill>
                </a:ln>
              </a:rPr>
              <a:t>R/C</a:t>
            </a:r>
            <a:endParaRPr lang="en-GB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5197235"/>
            <a:ext cx="1777538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FFC000"/>
                  </a:solidFill>
                </a:ln>
              </a:rPr>
              <a:t>Ion and electron </a:t>
            </a:r>
          </a:p>
          <a:p>
            <a:r>
              <a:rPr lang="en-GB" dirty="0" smtClean="0">
                <a:ln>
                  <a:solidFill>
                    <a:srgbClr val="FFC000"/>
                  </a:solidFill>
                </a:ln>
              </a:rPr>
              <a:t>Transport</a:t>
            </a:r>
          </a:p>
          <a:p>
            <a:r>
              <a:rPr lang="en-GB" dirty="0" smtClean="0">
                <a:ln>
                  <a:solidFill>
                    <a:srgbClr val="FFC000"/>
                  </a:solidFill>
                </a:ln>
              </a:rPr>
              <a:t>R/C</a:t>
            </a:r>
            <a:endParaRPr lang="en-GB" dirty="0">
              <a:ln>
                <a:solidFill>
                  <a:srgbClr val="FFC000"/>
                </a:solidFill>
              </a:ln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587044" y="4869160"/>
            <a:ext cx="1065076" cy="35639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86200" y="5047357"/>
            <a:ext cx="424392" cy="6115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08938" y="4869160"/>
            <a:ext cx="839062" cy="8417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</a:t>
            </a:r>
            <a:r>
              <a:rPr lang="en-GB" dirty="0" smtClean="0"/>
              <a:t>uestions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" y="1772816"/>
            <a:ext cx="9147854" cy="379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Electrode 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" y="476672"/>
            <a:ext cx="8898582" cy="58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" y="620689"/>
            <a:ext cx="9001099" cy="55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1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957263"/>
            <a:ext cx="7469187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915362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university of st andre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57200"/>
            <a:ext cx="8153400" cy="84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Investigation of role of microstructure in fuel oxidation performance</a:t>
            </a:r>
          </a:p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Patrick Muhl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03988"/>
            <a:ext cx="1295400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2971800"/>
            <a:ext cx="762000" cy="312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971800"/>
            <a:ext cx="228600" cy="3124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2971800"/>
            <a:ext cx="228600" cy="3124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2971800"/>
            <a:ext cx="533400" cy="3124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2971800"/>
            <a:ext cx="533400" cy="3124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2438400" y="2438400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3048000" y="2209800"/>
            <a:ext cx="762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Anode</a:t>
            </a: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3733800" y="1981200"/>
            <a:ext cx="1143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Electrolyte</a:t>
            </a:r>
          </a:p>
        </p:txBody>
      </p: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4572000" y="2209800"/>
            <a:ext cx="914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Cathode</a:t>
            </a:r>
          </a:p>
        </p:txBody>
      </p:sp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5410200" y="2438400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CCC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3048000" y="2667000"/>
            <a:ext cx="381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3467100" y="2552700"/>
            <a:ext cx="3810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0253" idx="2"/>
          </p:cNvCxnSpPr>
          <p:nvPr/>
        </p:nvCxnSpPr>
        <p:spPr>
          <a:xfrm rot="5400000" flipH="1" flipV="1">
            <a:off x="4006056" y="2596357"/>
            <a:ext cx="560387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0254" idx="2"/>
          </p:cNvCxnSpPr>
          <p:nvPr/>
        </p:nvCxnSpPr>
        <p:spPr>
          <a:xfrm rot="5400000" flipH="1" flipV="1">
            <a:off x="4697412" y="2590801"/>
            <a:ext cx="358775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05400" y="2743200"/>
            <a:ext cx="381000" cy="130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2743200" y="5181600"/>
            <a:ext cx="838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0800000">
            <a:off x="2743200" y="3810000"/>
            <a:ext cx="838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953000" y="5181600"/>
            <a:ext cx="838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4953000" y="3810000"/>
            <a:ext cx="838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3600" y="3657600"/>
            <a:ext cx="533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air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81200" y="3657600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300" baseline="-25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3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43600" y="5029200"/>
            <a:ext cx="533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300" baseline="-25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3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6400" y="2819400"/>
            <a:ext cx="2362200" cy="3505200"/>
          </a:xfrm>
          <a:prstGeom prst="rect">
            <a:avLst/>
          </a:prstGeom>
          <a:solidFill>
            <a:srgbClr val="FF0000">
              <a:alpha val="17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81200" y="5040313"/>
            <a:ext cx="533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300" baseline="-25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3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224</Words>
  <Application>Microsoft Office PowerPoint</Application>
  <PresentationFormat>On-screen Show (4:3)</PresentationFormat>
  <Paragraphs>79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CH5715 Energy Conversion and Storage</vt:lpstr>
      <vt:lpstr>PowerPoint Presentation</vt:lpstr>
      <vt:lpstr>Questions</vt:lpstr>
      <vt:lpstr>Electrode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Solid Oxide Fuel Cells: Cathode Materials and Interfacial Reactions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Resume of impedance – process relations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jtsi</dc:creator>
  <cp:lastModifiedBy>jtsi</cp:lastModifiedBy>
  <cp:revision>28</cp:revision>
  <cp:lastPrinted>2015-02-12T22:15:15Z</cp:lastPrinted>
  <dcterms:created xsi:type="dcterms:W3CDTF">2015-02-11T20:57:25Z</dcterms:created>
  <dcterms:modified xsi:type="dcterms:W3CDTF">2017-02-09T22:11:45Z</dcterms:modified>
</cp:coreProperties>
</file>